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9" r:id="rId1"/>
  </p:sldMasterIdLst>
  <p:notesMasterIdLst>
    <p:notesMasterId r:id="rId10"/>
  </p:notesMasterIdLst>
  <p:handoutMasterIdLst>
    <p:handoutMasterId r:id="rId11"/>
  </p:handoutMasterIdLst>
  <p:sldIdLst>
    <p:sldId id="586" r:id="rId2"/>
    <p:sldId id="577" r:id="rId3"/>
    <p:sldId id="587" r:id="rId4"/>
    <p:sldId id="584" r:id="rId5"/>
    <p:sldId id="576" r:id="rId6"/>
    <p:sldId id="582" r:id="rId7"/>
    <p:sldId id="581" r:id="rId8"/>
    <p:sldId id="583" r:id="rId9"/>
  </p:sldIdLst>
  <p:sldSz cx="12192000" cy="6858000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6" userDrawn="1">
          <p15:clr>
            <a:srgbClr val="A4A3A4"/>
          </p15:clr>
        </p15:guide>
        <p15:guide id="2" orient="horz" pos="3747" userDrawn="1">
          <p15:clr>
            <a:srgbClr val="A4A3A4"/>
          </p15:clr>
        </p15:guide>
        <p15:guide id="3" orient="horz" pos="3977" userDrawn="1">
          <p15:clr>
            <a:srgbClr val="A4A3A4"/>
          </p15:clr>
        </p15:guide>
        <p15:guide id="4" orient="horz" pos="3507" userDrawn="1">
          <p15:clr>
            <a:srgbClr val="A4A3A4"/>
          </p15:clr>
        </p15:guide>
        <p15:guide id="5" orient="horz" pos="2272" userDrawn="1">
          <p15:clr>
            <a:srgbClr val="A4A3A4"/>
          </p15:clr>
        </p15:guide>
        <p15:guide id="6" orient="horz" pos="4203" userDrawn="1">
          <p15:clr>
            <a:srgbClr val="A4A3A4"/>
          </p15:clr>
        </p15:guide>
        <p15:guide id="7" orient="horz" pos="2498" userDrawn="1">
          <p15:clr>
            <a:srgbClr val="A4A3A4"/>
          </p15:clr>
        </p15:guide>
        <p15:guide id="8" pos="4497" userDrawn="1">
          <p15:clr>
            <a:srgbClr val="A4A3A4"/>
          </p15:clr>
        </p15:guide>
        <p15:guide id="9" pos="227" userDrawn="1">
          <p15:clr>
            <a:srgbClr val="A4A3A4"/>
          </p15:clr>
        </p15:guide>
        <p15:guide id="10" pos="241" userDrawn="1">
          <p15:clr>
            <a:srgbClr val="A4A3A4"/>
          </p15:clr>
        </p15:guide>
        <p15:guide id="11" pos="235" userDrawn="1">
          <p15:clr>
            <a:srgbClr val="A4A3A4"/>
          </p15:clr>
        </p15:guide>
        <p15:guide id="12" pos="5719" userDrawn="1">
          <p15:clr>
            <a:srgbClr val="A4A3A4"/>
          </p15:clr>
        </p15:guide>
        <p15:guide id="13" pos="7407" userDrawn="1">
          <p15:clr>
            <a:srgbClr val="A4A3A4"/>
          </p15:clr>
        </p15:guide>
        <p15:guide id="14" pos="1176" userDrawn="1">
          <p15:clr>
            <a:srgbClr val="A4A3A4"/>
          </p15:clr>
        </p15:guide>
        <p15:guide id="15" pos="26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9BBB59"/>
    <a:srgbClr val="E1FFE1"/>
    <a:srgbClr val="FDEADA"/>
    <a:srgbClr val="A7FFA7"/>
    <a:srgbClr val="00FF00"/>
    <a:srgbClr val="003B66"/>
    <a:srgbClr val="71893F"/>
    <a:srgbClr val="BC141A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164" autoAdjust="0"/>
  </p:normalViewPr>
  <p:slideViewPr>
    <p:cSldViewPr snapToGrid="0" snapToObjects="1">
      <p:cViewPr varScale="1">
        <p:scale>
          <a:sx n="61" d="100"/>
          <a:sy n="61" d="100"/>
        </p:scale>
        <p:origin x="72" y="624"/>
      </p:cViewPr>
      <p:guideLst>
        <p:guide orient="horz" pos="2616"/>
        <p:guide orient="horz" pos="3747"/>
        <p:guide orient="horz" pos="3977"/>
        <p:guide orient="horz" pos="3507"/>
        <p:guide orient="horz" pos="2272"/>
        <p:guide orient="horz" pos="4203"/>
        <p:guide orient="horz" pos="2498"/>
        <p:guide pos="4497"/>
        <p:guide pos="227"/>
        <p:guide pos="241"/>
        <p:guide pos="235"/>
        <p:guide pos="5719"/>
        <p:guide pos="7407"/>
        <p:guide pos="1176"/>
        <p:guide pos="2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pPr/>
              <a:t>5/2/2019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pPr/>
              <a:t>‹Nº›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28588" indent="-128588" algn="l" defTabSz="6858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471488" indent="-128588" algn="l" defTabSz="685800" rtl="0" eaLnBrk="1" latinLnBrk="0" hangingPunct="1">
      <a:buFont typeface="Arial" pitchFamily="34" charset="0"/>
      <a:buChar char="•"/>
      <a:defRPr sz="9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814388" indent="-128588" algn="l" defTabSz="685800" rtl="0" eaLnBrk="1" latinLnBrk="0" hangingPunct="1">
      <a:buFont typeface="Arial" pitchFamily="34" charset="0"/>
      <a:buChar char="•"/>
      <a:defRPr sz="9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9B364-9E4B-4DF1-BC72-7243466DAD33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2145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9B364-9E4B-4DF1-BC72-7243466DAD3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482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9B364-9E4B-4DF1-BC72-7243466DAD33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115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9B364-9E4B-4DF1-BC72-7243466DAD33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3250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9B364-9E4B-4DF1-BC72-7243466DAD3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748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9B364-9E4B-4DF1-BC72-7243466DAD33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2475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9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377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3823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6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09600" y="6356393"/>
            <a:ext cx="2844800" cy="365125"/>
          </a:xfrm>
          <a:prstGeom prst="rect">
            <a:avLst/>
          </a:prstGeom>
        </p:spPr>
        <p:txBody>
          <a:bodyPr/>
          <a:lstStyle/>
          <a:p>
            <a:fld id="{1A6E3909-AC9E-894B-9918-9C709D4FA11A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02/05/2019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165600" y="635639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93"/>
            <a:ext cx="2844800" cy="365125"/>
          </a:xfrm>
          <a:prstGeom prst="rect">
            <a:avLst/>
          </a:prstGeom>
        </p:spPr>
        <p:txBody>
          <a:bodyPr/>
          <a:lstStyle/>
          <a:p>
            <a:fld id="{6CC1ED5A-DFC5-7B44-8992-3F5464AC7E14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56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06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3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02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65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848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479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77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EE03E89-D7CC-41F8-A858-43280057A1F8}" type="datetimeFigureOut">
              <a:rPr lang="es-CL" smtClean="0"/>
              <a:t>02-05-2019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BD4CF2E-5C6B-469F-9B13-E50B152234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756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78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41" r:id="rId2"/>
    <p:sldLayoutId id="2147484142" r:id="rId3"/>
    <p:sldLayoutId id="2147484143" r:id="rId4"/>
    <p:sldLayoutId id="2147484144" r:id="rId5"/>
    <p:sldLayoutId id="2147484145" r:id="rId6"/>
    <p:sldLayoutId id="2147484146" r:id="rId7"/>
    <p:sldLayoutId id="2147484147" r:id="rId8"/>
    <p:sldLayoutId id="2147484148" r:id="rId9"/>
    <p:sldLayoutId id="2147484149" r:id="rId10"/>
    <p:sldLayoutId id="2147484150" r:id="rId11"/>
    <p:sldLayoutId id="214748415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832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contenido"/>
          <p:cNvSpPr txBox="1">
            <a:spLocks/>
          </p:cNvSpPr>
          <p:nvPr/>
        </p:nvSpPr>
        <p:spPr>
          <a:xfrm>
            <a:off x="1201265" y="1906705"/>
            <a:ext cx="7613552" cy="33805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Pauta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Asamblea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endParaRPr lang="es-CL" sz="2400" b="1" dirty="0">
              <a:solidFill>
                <a:schemeClr val="accent1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 </a:t>
            </a:r>
            <a:endParaRPr lang="es-CL" sz="2400" b="1" dirty="0">
              <a:solidFill>
                <a:schemeClr val="accent1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1028700" lvl="2" indent="-3429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Resumen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Gestion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2018</a:t>
            </a:r>
            <a:endParaRPr lang="es-CL" sz="3200" dirty="0">
              <a:solidFill>
                <a:schemeClr val="accent1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1028700" lvl="2" indent="-3429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Gestion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Contable</a:t>
            </a:r>
            <a:endParaRPr lang="es-CL" sz="3200" dirty="0">
              <a:solidFill>
                <a:schemeClr val="accent1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1028700" lvl="2" indent="-3429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Votaciones</a:t>
            </a:r>
            <a:endParaRPr lang="es-CL" sz="3200" dirty="0">
              <a:solidFill>
                <a:schemeClr val="accent1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1028700" lvl="2" indent="-3429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Otros</a:t>
            </a:r>
            <a:endParaRPr lang="es-CL" sz="3200" dirty="0">
              <a:solidFill>
                <a:schemeClr val="accent1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algn="just" defTabSz="457200">
              <a:spcBef>
                <a:spcPct val="20000"/>
              </a:spcBef>
            </a:pPr>
            <a:r>
              <a:rPr lang="es-CL" sz="1600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		</a:t>
            </a:r>
            <a:r>
              <a:rPr lang="es-CL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		</a:t>
            </a:r>
            <a:endParaRPr lang="es-CL" dirty="0">
              <a:solidFill>
                <a:prstClr val="black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54517" y="85192"/>
            <a:ext cx="11905323" cy="11420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17962" y="-4961"/>
            <a:ext cx="11762613" cy="1232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Asamblea Mayo 2019</a:t>
            </a:r>
          </a:p>
          <a:p>
            <a:pPr algn="l"/>
            <a:r>
              <a:rPr lang="es-CL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Sindicato de Trabajadores de Empresa Claro Chile S.A</a:t>
            </a:r>
            <a:endParaRPr lang="es-CL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050" name="Picture 2" descr="http://www.sindicatoclaro.cl/form-trabajador/wp-content/uploads/2019/05/Logos-app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815" y="1009340"/>
            <a:ext cx="2587624" cy="2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sindicatoclaro.cl/form-trabajador/wp-content/uploads/2019/05/Logos-app-0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630" y="3343944"/>
            <a:ext cx="3489993" cy="348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8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contenido"/>
          <p:cNvSpPr txBox="1">
            <a:spLocks/>
          </p:cNvSpPr>
          <p:nvPr/>
        </p:nvSpPr>
        <p:spPr>
          <a:xfrm>
            <a:off x="752671" y="1336663"/>
            <a:ext cx="7613552" cy="33805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/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Gestion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Contable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es-CL" sz="2400" b="1" dirty="0">
              <a:solidFill>
                <a:schemeClr val="accent1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algn="just" defTabSz="457200">
              <a:spcBef>
                <a:spcPct val="20000"/>
              </a:spcBef>
            </a:pPr>
            <a:r>
              <a:rPr lang="es-CL" sz="1600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		</a:t>
            </a:r>
            <a:r>
              <a:rPr lang="es-CL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		</a:t>
            </a:r>
            <a:endParaRPr lang="es-CL" dirty="0">
              <a:solidFill>
                <a:prstClr val="black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54517" y="85192"/>
            <a:ext cx="11905323" cy="11420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17962" y="-4961"/>
            <a:ext cx="11762613" cy="1232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Asamblea Mayo 2019</a:t>
            </a:r>
          </a:p>
          <a:p>
            <a:pPr algn="l"/>
            <a:r>
              <a:rPr lang="es-CL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Sindicato de Trabajadores de Empresa Claro Chile S.A</a:t>
            </a:r>
            <a:endParaRPr lang="es-CL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050" name="Picture 2" descr="http://www.sindicatoclaro.cl/form-trabajador/wp-content/uploads/2019/05/Logos-app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815" y="1009340"/>
            <a:ext cx="2587624" cy="2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sindicatoclaro.cl/form-trabajador/wp-content/uploads/2019/05/Logos-app-0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630" y="3343944"/>
            <a:ext cx="3489993" cy="348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248237"/>
              </p:ext>
            </p:extLst>
          </p:nvPr>
        </p:nvGraphicFramePr>
        <p:xfrm>
          <a:off x="2073987" y="1931741"/>
          <a:ext cx="6292235" cy="4469061"/>
        </p:xfrm>
        <a:graphic>
          <a:graphicData uri="http://schemas.openxmlformats.org/drawingml/2006/table">
            <a:tbl>
              <a:tblPr/>
              <a:tblGrid>
                <a:gridCol w="2353551"/>
                <a:gridCol w="2002274"/>
                <a:gridCol w="1936410"/>
              </a:tblGrid>
              <a:tr h="270579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A8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Valores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A8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A895"/>
                    </a:solidFill>
                  </a:tcPr>
                </a:tc>
              </a:tr>
              <a:tr h="270579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Descripcion Gastos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E3DE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A8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Ingresos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3DE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DE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A8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Egresos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E3DE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A895"/>
                    </a:solidFill>
                  </a:tcPr>
                </a:tc>
              </a:tr>
              <a:tr h="432926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Administracion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393.507.897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290.588.619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43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Bienestar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33.857.500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43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Comunicaciones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  2.221.488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43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Credito Emergencia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 29.033.182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22.390.000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43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Directiva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33.289.018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43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Finanzas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        8.093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43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Laboral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  4.027.000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43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Presidente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     720.620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26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 general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F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422.541.079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FD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387.102.338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3D0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FD3"/>
                    </a:solidFill>
                  </a:tcPr>
                </a:tc>
              </a:tr>
              <a:tr h="315675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Saldo Contable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A8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$          35.438.741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al 2 de Mayo 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6A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39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4 Marcador de contenido"/>
          <p:cNvSpPr>
            <a:spLocks noGrp="1"/>
          </p:cNvSpPr>
          <p:nvPr>
            <p:ph idx="1"/>
          </p:nvPr>
        </p:nvSpPr>
        <p:spPr>
          <a:xfrm>
            <a:off x="335360" y="4379422"/>
            <a:ext cx="11233248" cy="936104"/>
          </a:xfrm>
        </p:spPr>
        <p:txBody>
          <a:bodyPr>
            <a:noAutofit/>
          </a:bodyPr>
          <a:lstStyle/>
          <a:p>
            <a:r>
              <a:rPr lang="es-CL" sz="1600" b="1" dirty="0" smtClean="0">
                <a:latin typeface="Century Gothic" panose="020B0502020202020204" pitchFamily="34" charset="0"/>
                <a:cs typeface="Arial" pitchFamily="34" charset="0"/>
              </a:rPr>
              <a:t>Plazo </a:t>
            </a:r>
            <a:r>
              <a:rPr lang="es-CL" sz="1600" b="1" dirty="0">
                <a:latin typeface="Century Gothic" panose="020B0502020202020204" pitchFamily="34" charset="0"/>
                <a:cs typeface="Arial" pitchFamily="34" charset="0"/>
              </a:rPr>
              <a:t>de Implementación</a:t>
            </a:r>
            <a:r>
              <a:rPr lang="es-CL" sz="1600" dirty="0">
                <a:latin typeface="Century Gothic" panose="020B0502020202020204" pitchFamily="34" charset="0"/>
                <a:cs typeface="Arial" pitchFamily="34" charset="0"/>
              </a:rPr>
              <a:t>: </a:t>
            </a:r>
            <a:r>
              <a:rPr lang="es-CL" sz="1600" dirty="0" smtClean="0">
                <a:latin typeface="Century Gothic" panose="020B0502020202020204" pitchFamily="34" charset="0"/>
                <a:cs typeface="Arial" pitchFamily="34" charset="0"/>
              </a:rPr>
              <a:t>4 meses</a:t>
            </a:r>
            <a:r>
              <a:rPr lang="es-CL" sz="1600" dirty="0">
                <a:latin typeface="Century Gothic" panose="020B0502020202020204" pitchFamily="34" charset="0"/>
                <a:cs typeface="Arial" pitchFamily="34" charset="0"/>
              </a:rPr>
              <a:t>, </a:t>
            </a:r>
            <a:r>
              <a:rPr lang="es-CL" sz="1600" dirty="0" smtClean="0">
                <a:latin typeface="Century Gothic" panose="020B0502020202020204" pitchFamily="34" charset="0"/>
                <a:cs typeface="Arial" pitchFamily="34" charset="0"/>
              </a:rPr>
              <a:t>100</a:t>
            </a:r>
            <a:r>
              <a:rPr lang="es-CL" sz="1600" dirty="0">
                <a:latin typeface="Century Gothic" panose="020B0502020202020204" pitchFamily="34" charset="0"/>
                <a:cs typeface="Arial" pitchFamily="34" charset="0"/>
              </a:rPr>
              <a:t>% </a:t>
            </a:r>
            <a:r>
              <a:rPr lang="es-CL" sz="1600" dirty="0" smtClean="0">
                <a:latin typeface="Century Gothic" panose="020B0502020202020204" pitchFamily="34" charset="0"/>
                <a:cs typeface="Arial" pitchFamily="34" charset="0"/>
              </a:rPr>
              <a:t>Septiembre</a:t>
            </a:r>
            <a:endParaRPr lang="es-CL" sz="1600" dirty="0">
              <a:latin typeface="Century Gothic" panose="020B0502020202020204" pitchFamily="34" charset="0"/>
              <a:cs typeface="Arial" pitchFamily="34" charset="0"/>
            </a:endParaRPr>
          </a:p>
          <a:p>
            <a:r>
              <a:rPr lang="es-CL" sz="1600" b="1" dirty="0">
                <a:latin typeface="Century Gothic" panose="020B0502020202020204" pitchFamily="34" charset="0"/>
                <a:cs typeface="Arial" pitchFamily="34" charset="0"/>
              </a:rPr>
              <a:t>Responsable:</a:t>
            </a:r>
            <a:r>
              <a:rPr lang="es-CL" sz="1600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s-CL" sz="1600" dirty="0" smtClean="0">
                <a:latin typeface="Century Gothic" panose="020B0502020202020204" pitchFamily="34" charset="0"/>
                <a:cs typeface="Arial" pitchFamily="34" charset="0"/>
              </a:rPr>
              <a:t>Directiva Sindical.</a:t>
            </a:r>
            <a:endParaRPr lang="es-CL" sz="1600" dirty="0">
              <a:latin typeface="Century Gothic" panose="020B0502020202020204" pitchFamily="34" charset="0"/>
              <a:cs typeface="Arial" pitchFamily="34" charset="0"/>
            </a:endParaRPr>
          </a:p>
          <a:p>
            <a:pPr>
              <a:buNone/>
            </a:pPr>
            <a:endParaRPr lang="es-CL" sz="1600" dirty="0">
              <a:latin typeface="Century Gothic" panose="020B0502020202020204" pitchFamily="34" charset="0"/>
            </a:endParaRPr>
          </a:p>
          <a:p>
            <a:pPr>
              <a:buNone/>
            </a:pPr>
            <a:endParaRPr lang="es-CL" sz="1600" dirty="0">
              <a:latin typeface="Century Gothic" panose="020B0502020202020204" pitchFamily="34" charset="0"/>
            </a:endParaRPr>
          </a:p>
          <a:p>
            <a:endParaRPr lang="es-CL" sz="1600" dirty="0">
              <a:latin typeface="Century Gothic" panose="020B0502020202020204" pitchFamily="34" charset="0"/>
            </a:endParaRPr>
          </a:p>
          <a:p>
            <a:pPr>
              <a:buNone/>
            </a:pPr>
            <a:endParaRPr lang="es-CL" sz="1600" dirty="0">
              <a:latin typeface="Century Gothic" panose="020B0502020202020204" pitchFamily="34" charset="0"/>
            </a:endParaRPr>
          </a:p>
        </p:txBody>
      </p:sp>
      <p:sp>
        <p:nvSpPr>
          <p:cNvPr id="6" name="4 Marcador de contenido"/>
          <p:cNvSpPr txBox="1">
            <a:spLocks/>
          </p:cNvSpPr>
          <p:nvPr/>
        </p:nvSpPr>
        <p:spPr>
          <a:xfrm>
            <a:off x="217961" y="1071660"/>
            <a:ext cx="11905323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s-CL" sz="1600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Alcance: </a:t>
            </a:r>
          </a:p>
          <a:p>
            <a:pPr lvl="0" defTabSz="457200">
              <a:defRPr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Generar espacio de Bienestar y recreación para todos los Socios y sus familiares, generando un aumento de las actividades y benéficos de nuestro sindicato.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algn="just" defTabSz="457200">
              <a:spcBef>
                <a:spcPct val="20000"/>
              </a:spcBef>
            </a:pPr>
            <a:r>
              <a:rPr lang="es-CL" sz="1600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		</a:t>
            </a:r>
            <a:r>
              <a:rPr lang="es-CL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		</a:t>
            </a:r>
            <a:endParaRPr lang="es-CL" dirty="0">
              <a:solidFill>
                <a:prstClr val="black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8" name="4 Marcador de contenido"/>
          <p:cNvSpPr txBox="1">
            <a:spLocks/>
          </p:cNvSpPr>
          <p:nvPr/>
        </p:nvSpPr>
        <p:spPr>
          <a:xfrm>
            <a:off x="620163" y="3051390"/>
            <a:ext cx="5295483" cy="481016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indent="-342900" defTabSz="457200">
              <a:spcBef>
                <a:spcPct val="20000"/>
              </a:spcBef>
              <a:defRPr/>
            </a:pPr>
            <a:r>
              <a:rPr lang="es-CL" sz="2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Inversión:   </a:t>
            </a:r>
            <a:r>
              <a:rPr lang="es-CL" sz="2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$ 32.000.000.-</a:t>
            </a:r>
            <a:endParaRPr lang="es-CL" sz="20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35360" y="5556988"/>
            <a:ext cx="11521280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s-CL"/>
            </a:defPPr>
            <a:lvl1pPr>
              <a:defRPr sz="1600" b="1">
                <a:latin typeface="Century Gothic" panose="020B0502020202020204" pitchFamily="34" charset="0"/>
                <a:cs typeface="Arial" pitchFamily="34" charset="0"/>
              </a:defRPr>
            </a:lvl1pPr>
          </a:lstStyle>
          <a:p>
            <a:r>
              <a:rPr lang="es-CL" dirty="0"/>
              <a:t>Proyecto Asociado:  </a:t>
            </a:r>
            <a:r>
              <a:rPr lang="es-CL" b="0" dirty="0" smtClean="0"/>
              <a:t>Crecimiento Beneficios Sindicato Claro.</a:t>
            </a:r>
          </a:p>
          <a:p>
            <a:r>
              <a:rPr lang="es-CL" dirty="0" smtClean="0"/>
              <a:t>Saldo Presupuesto  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154517" y="85192"/>
            <a:ext cx="11905323" cy="679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9" name="6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030975"/>
              </p:ext>
            </p:extLst>
          </p:nvPr>
        </p:nvGraphicFramePr>
        <p:xfrm>
          <a:off x="6288021" y="2852936"/>
          <a:ext cx="5451547" cy="1381760"/>
        </p:xfrm>
        <a:graphic>
          <a:graphicData uri="http://schemas.openxmlformats.org/drawingml/2006/table">
            <a:tbl>
              <a:tblPr firstRow="1" lastRow="1" bandRow="1">
                <a:tableStyleId>{72833802-FEF1-4C79-8D5D-14CF1EAF98D9}</a:tableStyleId>
              </a:tblPr>
              <a:tblGrid>
                <a:gridCol w="32305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Item</a:t>
                      </a:r>
                      <a:endParaRPr lang="es-CL" dirty="0"/>
                    </a:p>
                  </a:txBody>
                  <a:tcPr marL="121920" marR="12192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Monto</a:t>
                      </a:r>
                      <a:r>
                        <a:rPr lang="es-CL" baseline="0" dirty="0"/>
                        <a:t> </a:t>
                      </a:r>
                      <a:r>
                        <a:rPr lang="es-CL" baseline="0" dirty="0" smtClean="0"/>
                        <a:t>[$]</a:t>
                      </a:r>
                      <a:endParaRPr lang="es-CL" dirty="0"/>
                    </a:p>
                  </a:txBody>
                  <a:tcPr marL="121920" marR="12192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Terreno</a:t>
                      </a:r>
                      <a:r>
                        <a:rPr lang="es-CL" sz="1400" baseline="0" dirty="0" smtClean="0"/>
                        <a:t>  </a:t>
                      </a:r>
                    </a:p>
                    <a:p>
                      <a:r>
                        <a:rPr lang="es-CL" sz="1400" baseline="0" dirty="0" smtClean="0"/>
                        <a:t>Servicios </a:t>
                      </a:r>
                      <a:r>
                        <a:rPr lang="es-CL" sz="1400" baseline="0" dirty="0" err="1" smtClean="0"/>
                        <a:t>basicos</a:t>
                      </a:r>
                      <a:endParaRPr lang="es-CL" sz="1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 </a:t>
                      </a:r>
                      <a:r>
                        <a:rPr lang="es-CL" baseline="0" dirty="0"/>
                        <a:t> </a:t>
                      </a:r>
                      <a:r>
                        <a:rPr lang="es-CL" b="1" baseline="0" dirty="0"/>
                        <a:t>$ </a:t>
                      </a:r>
                      <a:r>
                        <a:rPr lang="es-CL" b="1" baseline="0" dirty="0" smtClean="0"/>
                        <a:t>28.000.000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$ 4.000.000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TOTAL </a:t>
                      </a:r>
                      <a:endParaRPr lang="es-CL" dirty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 $ </a:t>
                      </a:r>
                      <a:r>
                        <a:rPr lang="es-CL" dirty="0" smtClean="0"/>
                        <a:t>32.000.000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ítulo 1"/>
          <p:cNvSpPr txBox="1">
            <a:spLocks/>
          </p:cNvSpPr>
          <p:nvPr/>
        </p:nvSpPr>
        <p:spPr>
          <a:xfrm>
            <a:off x="217962" y="-4960"/>
            <a:ext cx="1176261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Adquisición de terreno para Centro Recreativo Sindical</a:t>
            </a:r>
          </a:p>
          <a:p>
            <a:pPr algn="l"/>
            <a:r>
              <a:rPr lang="es-CL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Sindicato de Trabajadores de Empresa Claro Chile S.A</a:t>
            </a:r>
            <a:endParaRPr lang="es-CL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4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154517" y="85192"/>
            <a:ext cx="11905323" cy="679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4518" y="-4960"/>
            <a:ext cx="11826057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Adquisición de terreno para Centro Recreativo Sindical</a:t>
            </a:r>
          </a:p>
          <a:p>
            <a:pPr algn="l"/>
            <a:r>
              <a:rPr lang="es-CL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Sindicato de Trabajadores de Empresa Claro Chile S.A</a:t>
            </a:r>
            <a:endParaRPr lang="es-CL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4 Marcador de contenido"/>
          <p:cNvSpPr txBox="1">
            <a:spLocks/>
          </p:cNvSpPr>
          <p:nvPr/>
        </p:nvSpPr>
        <p:spPr>
          <a:xfrm>
            <a:off x="209745" y="926108"/>
            <a:ext cx="11715601" cy="56242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457200">
              <a:defRPr/>
            </a:pPr>
            <a:r>
              <a:rPr lang="es-ES" sz="2000" b="1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¿Para Que?</a:t>
            </a:r>
          </a:p>
          <a:p>
            <a:pPr defTabSz="457200">
              <a:defRPr/>
            </a:pPr>
            <a:endParaRPr lang="es-ES" sz="2000" b="1" dirty="0" smtClean="0">
              <a:solidFill>
                <a:schemeClr val="dk1"/>
              </a:solidFill>
              <a:latin typeface="Century Gothic" panose="020B0502020202020204" pitchFamily="34" charset="0"/>
            </a:endParaRPr>
          </a:p>
          <a:p>
            <a:pPr marL="285750" indent="-285750" defTabSz="457200">
              <a:buFont typeface="Arial" pitchFamily="34" charset="0"/>
              <a:buChar char="•"/>
              <a:defRPr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Desarrollar un espacio Propio donde los Socios de este sindicato, puedan crear y aprovechar de lugares de descanso y esparcimiento.</a:t>
            </a:r>
          </a:p>
          <a:p>
            <a:pPr marL="285750" indent="-285750" defTabSz="457200">
              <a:buFont typeface="Arial" pitchFamily="34" charset="0"/>
              <a:buChar char="•"/>
              <a:defRPr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Cumplir con la posibilidad de entregar un lugar de recreación y vacaciones.</a:t>
            </a:r>
          </a:p>
          <a:p>
            <a:pPr marL="285750" indent="-285750" defTabSz="457200">
              <a:buFont typeface="Arial" pitchFamily="34" charset="0"/>
              <a:buChar char="•"/>
              <a:defRPr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Disponer de incrementar los bienes sindicales que puedan aportar a la entrega de beneficios directos a los trabajadores.</a:t>
            </a:r>
          </a:p>
          <a:p>
            <a:pPr defTabSz="457200">
              <a:defRPr/>
            </a:pP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algn="just" defTabSz="457200">
              <a:spcBef>
                <a:spcPct val="20000"/>
              </a:spcBef>
            </a:pPr>
            <a:r>
              <a:rPr lang="es-ES" sz="2000" b="1" dirty="0" smtClean="0">
                <a:latin typeface="Century Gothic" panose="020B0502020202020204" pitchFamily="34" charset="0"/>
              </a:rPr>
              <a:t>¿Dónde?</a:t>
            </a:r>
            <a:r>
              <a:rPr lang="es-ES" sz="2000" dirty="0" smtClean="0">
                <a:latin typeface="Century Gothic" panose="020B0502020202020204" pitchFamily="34" charset="0"/>
              </a:rPr>
              <a:t> </a:t>
            </a:r>
          </a:p>
          <a:p>
            <a:pPr algn="just" defTabSz="457200">
              <a:spcBef>
                <a:spcPct val="20000"/>
              </a:spcBef>
            </a:pPr>
            <a:endParaRPr lang="es-ES" sz="2000" dirty="0" smtClean="0">
              <a:latin typeface="Century Gothic" panose="020B0502020202020204" pitchFamily="34" charset="0"/>
            </a:endParaRPr>
          </a:p>
          <a:p>
            <a:pPr marL="285750" indent="-285750" defTabSz="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 proponen tres sectores para la compra de un primer terreno disponiendo la posibilidad de futuras adquisiciones para cumplir con la cobertura que este sindicato necesita.</a:t>
            </a:r>
          </a:p>
          <a:p>
            <a:pPr marL="628650" lvl="2" indent="-285750" defTabSz="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Norte: cercano a Tongoy</a:t>
            </a:r>
          </a:p>
          <a:p>
            <a:pPr marL="628650" lvl="2" indent="-285750" defTabSz="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Centro Sur: Alrededor de Curicó o Talca</a:t>
            </a:r>
          </a:p>
          <a:p>
            <a:pPr marL="628650" lvl="2" indent="-285750" defTabSz="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Sur : cercano a Villarrica </a:t>
            </a:r>
          </a:p>
          <a:p>
            <a:pPr marL="285750" lvl="1" indent="-285750" defTabSz="45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CL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marL="628650" lvl="1" indent="-285750" defTabSz="457200"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 día de Hoy solo realizaremos la decisión de adquirir el terreno, una vez que estos sean cotizados se llevara a la presentación para su elección Ampliación de espacios necesario, considerando cualquier incremento de usuarios. </a:t>
            </a:r>
          </a:p>
          <a:p>
            <a:pPr marL="285750" indent="-285750" defTabSz="457200">
              <a:buFont typeface="Arial" pitchFamily="34" charset="0"/>
              <a:buChar char="•"/>
              <a:defRPr/>
            </a:pPr>
            <a:endParaRPr lang="es-CL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32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154517" y="85192"/>
            <a:ext cx="11905323" cy="679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4518" y="-4960"/>
            <a:ext cx="11826057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Adquisición de terreno para Centro Recreativo Sindical</a:t>
            </a:r>
          </a:p>
          <a:p>
            <a:pPr algn="l"/>
            <a:r>
              <a:rPr lang="es-CL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Sindicato de Trabajadores de Empresa Claro Chile S.A</a:t>
            </a:r>
            <a:endParaRPr lang="es-CL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4 Marcador de contenido"/>
          <p:cNvSpPr txBox="1">
            <a:spLocks/>
          </p:cNvSpPr>
          <p:nvPr/>
        </p:nvSpPr>
        <p:spPr>
          <a:xfrm>
            <a:off x="264974" y="1120963"/>
            <a:ext cx="11715601" cy="53035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 defTabSz="457200">
              <a:buFont typeface="Arial" pitchFamily="34" charset="0"/>
              <a:buChar char="•"/>
              <a:defRPr/>
            </a:pPr>
            <a:endParaRPr lang="es-CL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CL" sz="2000" b="1" dirty="0" smtClean="0">
                <a:latin typeface="Century Gothic" panose="020B0502020202020204" pitchFamily="34" charset="0"/>
              </a:rPr>
              <a:t>¿</a:t>
            </a:r>
            <a:r>
              <a:rPr lang="es-CL" sz="2000" b="1" dirty="0">
                <a:latin typeface="Century Gothic" panose="020B0502020202020204" pitchFamily="34" charset="0"/>
              </a:rPr>
              <a:t>Cómo se Financiara y Ejecutara</a:t>
            </a:r>
            <a:r>
              <a:rPr lang="es-CL" sz="2000" b="1" dirty="0" smtClean="0">
                <a:latin typeface="Century Gothic" panose="020B0502020202020204" pitchFamily="34" charset="0"/>
              </a:rPr>
              <a:t>?</a:t>
            </a:r>
          </a:p>
          <a:p>
            <a:endParaRPr lang="es-CL" sz="2000" b="1" dirty="0">
              <a:latin typeface="Century Gothic" panose="020B0502020202020204" pitchFamily="34" charset="0"/>
            </a:endParaRPr>
          </a:p>
          <a:p>
            <a:pPr marL="285750" indent="-285750" defTabSz="457200">
              <a:buFont typeface="Arial" pitchFamily="34" charset="0"/>
              <a:buChar char="•"/>
              <a:defRPr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Este Proyecto es ejecutable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debido a los ahorros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2018 y la misma ejecución futura.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 defTabSz="457200"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Posibilidad de financiar implementación a través de, Fondos concursables de la Caja Los Andes 2019 </a:t>
            </a:r>
          </a:p>
          <a:p>
            <a:pPr marL="285750" indent="-285750" defTabSz="457200"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Periodo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2019-2021 la 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Implementación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podrá estar sujeta a los avances de los fondos, cono así a la posibilidad de recaudar cuotas adicionales o generar sistemas como rifas o bingos.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 defTabSz="457200">
              <a:buFont typeface="Arial" pitchFamily="34" charset="0"/>
              <a:buChar char="•"/>
              <a:defRPr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La </a:t>
            </a:r>
            <a:r>
              <a:rPr lang="es-E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arbolización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del proyecto podrá ser a través de programas gratuitos de CONAF.</a:t>
            </a:r>
          </a:p>
          <a:p>
            <a:pPr marL="285750" indent="-285750" defTabSz="457200">
              <a:buFont typeface="Arial" pitchFamily="34" charset="0"/>
              <a:buChar char="•"/>
              <a:defRPr/>
            </a:pP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Calibri"/>
              <a:cs typeface="Calibri" pitchFamily="34" charset="0"/>
            </a:endParaRPr>
          </a:p>
          <a:p>
            <a:pPr marL="285750" indent="-285750" defTabSz="457200">
              <a:buFont typeface="Arial" pitchFamily="34" charset="0"/>
              <a:buChar char="•"/>
              <a:defRPr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Las etapas presentadas a continuación son </a:t>
            </a: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solo referenciales y contemplan un modelo para el entendimiento de esta propuesta:</a:t>
            </a:r>
          </a:p>
          <a:p>
            <a:pPr marL="285750" indent="-285750" defTabSz="457200">
              <a:buFont typeface="Arial" pitchFamily="34" charset="0"/>
              <a:buChar char="•"/>
              <a:defRPr/>
            </a:pPr>
            <a:endParaRPr lang="es-CL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Calibri"/>
              <a:cs typeface="Calibri" pitchFamily="34" charset="0"/>
            </a:endParaRPr>
          </a:p>
          <a:p>
            <a:pPr lvl="4" defTabSz="457200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1.- Recepción</a:t>
            </a:r>
          </a:p>
          <a:p>
            <a:pPr lvl="4" defTabSz="457200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2.- Estacionamiento</a:t>
            </a:r>
          </a:p>
          <a:p>
            <a:pPr lvl="4" defTabSz="457200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3.- </a:t>
            </a:r>
            <a:r>
              <a:rPr lang="es-CL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Multicancha</a:t>
            </a:r>
            <a:endParaRPr lang="es-CL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Calibri"/>
              <a:cs typeface="Calibri" pitchFamily="34" charset="0"/>
            </a:endParaRPr>
          </a:p>
          <a:p>
            <a:pPr lvl="4" defTabSz="457200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4.- Quinchos</a:t>
            </a:r>
          </a:p>
          <a:p>
            <a:pPr lvl="4" defTabSz="457200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5.- Piscina</a:t>
            </a:r>
          </a:p>
          <a:p>
            <a:pPr lvl="4" defTabSz="457200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6.- Camarines</a:t>
            </a:r>
          </a:p>
          <a:p>
            <a:pPr lvl="4" defTabSz="457200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7.- Salón</a:t>
            </a:r>
          </a:p>
          <a:p>
            <a:pPr lvl="4" defTabSz="457200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Calibri"/>
                <a:cs typeface="Calibri" pitchFamily="34" charset="0"/>
              </a:rPr>
              <a:t>8.- Cabañas</a:t>
            </a:r>
            <a:endParaRPr lang="es-CL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Calibri"/>
              <a:cs typeface="Calibri" pitchFamily="34" charset="0"/>
            </a:endParaRPr>
          </a:p>
          <a:p>
            <a:pPr marL="971550" lvl="2" indent="-285750" algn="just" defTabSz="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marL="971550" lvl="2" indent="-285750" algn="just" defTabSz="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s-CL" dirty="0" smtClean="0">
              <a:solidFill>
                <a:prstClr val="black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30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20259"/>
            <a:ext cx="10972800" cy="734765"/>
          </a:xfrm>
        </p:spPr>
        <p:txBody>
          <a:bodyPr/>
          <a:lstStyle/>
          <a:p>
            <a:r>
              <a:rPr lang="es-CL" dirty="0" smtClean="0">
                <a:solidFill>
                  <a:srgbClr val="FF0000"/>
                </a:solidFill>
              </a:rPr>
              <a:t>Centro Recreativo Sindical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0021"/>
            <a:ext cx="12192000" cy="559327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0625" y="1383476"/>
            <a:ext cx="1405725" cy="496982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020552" y="2343397"/>
            <a:ext cx="1405725" cy="4969823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9592094" y="4944300"/>
            <a:ext cx="798219" cy="754331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8035490" y="384853"/>
            <a:ext cx="1355155" cy="3062601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4309056" y="4637052"/>
            <a:ext cx="1953604" cy="930390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>
            <a:off x="2496667" y="5185210"/>
            <a:ext cx="1598122" cy="1182254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>
            <a:off x="971146" y="5142715"/>
            <a:ext cx="1598122" cy="1182254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-72132" y="4218835"/>
            <a:ext cx="1598122" cy="1182254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-55156" y="2572080"/>
            <a:ext cx="1598122" cy="1182254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-21110" y="984516"/>
            <a:ext cx="1598122" cy="1182254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3716" y="1299465"/>
            <a:ext cx="1573876" cy="794490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0800000">
            <a:off x="4037593" y="1095849"/>
            <a:ext cx="1593021" cy="2788770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74724" y="5531171"/>
            <a:ext cx="707213" cy="724203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73429" y="5117710"/>
            <a:ext cx="400636" cy="381093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902851" y="888657"/>
            <a:ext cx="400636" cy="381093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678998" y="905302"/>
            <a:ext cx="400636" cy="381093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25193" y="790489"/>
            <a:ext cx="400636" cy="381093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92346" y="878197"/>
            <a:ext cx="400636" cy="381093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78835" y="838947"/>
            <a:ext cx="400636" cy="381093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303487" y="779869"/>
            <a:ext cx="400636" cy="381093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46374" y="5019785"/>
            <a:ext cx="248236" cy="236127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337606" y="1147335"/>
            <a:ext cx="248236" cy="236127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278495" y="1133538"/>
            <a:ext cx="248236" cy="236127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95071" y="5743065"/>
            <a:ext cx="248236" cy="23612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28932" y="5728899"/>
            <a:ext cx="248236" cy="236127"/>
          </a:xfrm>
          <a:prstGeom prst="rect">
            <a:avLst/>
          </a:prstGeom>
        </p:spPr>
      </p:pic>
      <p:pic>
        <p:nvPicPr>
          <p:cNvPr id="45" name="Imagen 4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902528" y="4984182"/>
            <a:ext cx="248236" cy="236127"/>
          </a:xfrm>
          <a:prstGeom prst="rect">
            <a:avLst/>
          </a:prstGeom>
        </p:spPr>
      </p:pic>
      <p:pic>
        <p:nvPicPr>
          <p:cNvPr id="46" name="Imagen 4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54466" y="883116"/>
            <a:ext cx="248236" cy="236127"/>
          </a:xfrm>
          <a:prstGeom prst="rect">
            <a:avLst/>
          </a:prstGeom>
        </p:spPr>
      </p:pic>
      <p:pic>
        <p:nvPicPr>
          <p:cNvPr id="47" name="Imagen 4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52941" y="876217"/>
            <a:ext cx="248236" cy="236127"/>
          </a:xfrm>
          <a:prstGeom prst="rect">
            <a:avLst/>
          </a:prstGeom>
        </p:spPr>
      </p:pic>
      <p:pic>
        <p:nvPicPr>
          <p:cNvPr id="48" name="Imagen 4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52325" y="2947268"/>
            <a:ext cx="248236" cy="236127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598774" y="5172185"/>
            <a:ext cx="248236" cy="236127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738109" y="1146974"/>
            <a:ext cx="211927" cy="194697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96892" y="1071390"/>
            <a:ext cx="211927" cy="194697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77447" y="2837899"/>
            <a:ext cx="211927" cy="194697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40562" y="5207792"/>
            <a:ext cx="211927" cy="194697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7151" y="897998"/>
            <a:ext cx="400636" cy="381093"/>
          </a:xfrm>
          <a:prstGeom prst="rect">
            <a:avLst/>
          </a:prstGeom>
        </p:spPr>
      </p:pic>
      <p:pic>
        <p:nvPicPr>
          <p:cNvPr id="55" name="Imagen 5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39824" y="1392803"/>
            <a:ext cx="400636" cy="381093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79493" y="799830"/>
            <a:ext cx="400636" cy="381093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46646" y="887538"/>
            <a:ext cx="400636" cy="381093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57787" y="789210"/>
            <a:ext cx="400636" cy="38109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91906" y="1156676"/>
            <a:ext cx="248236" cy="236127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77565" y="1322065"/>
            <a:ext cx="248236" cy="23612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92409" y="1156315"/>
            <a:ext cx="211927" cy="194697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648" y="2268602"/>
            <a:ext cx="400636" cy="381093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2159" y="2543526"/>
            <a:ext cx="400636" cy="38109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96902" y="906434"/>
            <a:ext cx="400636" cy="381093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60479" y="3807546"/>
            <a:ext cx="400636" cy="381093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56595" y="2193862"/>
            <a:ext cx="400636" cy="381093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96692" y="2558823"/>
            <a:ext cx="248236" cy="236127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67825" y="2686994"/>
            <a:ext cx="248236" cy="236127"/>
          </a:xfrm>
          <a:prstGeom prst="rect">
            <a:avLst/>
          </a:prstGeom>
        </p:spPr>
      </p:pic>
      <p:pic>
        <p:nvPicPr>
          <p:cNvPr id="69" name="Imagen 6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43851" y="2340204"/>
            <a:ext cx="211927" cy="194697"/>
          </a:xfrm>
          <a:prstGeom prst="rect">
            <a:avLst/>
          </a:prstGeom>
        </p:spPr>
      </p:pic>
      <p:pic>
        <p:nvPicPr>
          <p:cNvPr id="70" name="Imagen 6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193994">
            <a:off x="3977559" y="5211053"/>
            <a:ext cx="400636" cy="381093"/>
          </a:xfrm>
          <a:prstGeom prst="rect">
            <a:avLst/>
          </a:prstGeom>
        </p:spPr>
      </p:pic>
      <p:pic>
        <p:nvPicPr>
          <p:cNvPr id="71" name="Imagen 7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193994">
            <a:off x="4242669" y="4238677"/>
            <a:ext cx="400636" cy="381093"/>
          </a:xfrm>
          <a:prstGeom prst="rect">
            <a:avLst/>
          </a:prstGeom>
        </p:spPr>
      </p:pic>
      <p:pic>
        <p:nvPicPr>
          <p:cNvPr id="72" name="Imagen 7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193994">
            <a:off x="4364178" y="5226951"/>
            <a:ext cx="400636" cy="381093"/>
          </a:xfrm>
          <a:prstGeom prst="rect">
            <a:avLst/>
          </a:prstGeom>
        </p:spPr>
      </p:pic>
      <p:pic>
        <p:nvPicPr>
          <p:cNvPr id="73" name="Imagen 7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193994">
            <a:off x="4229937" y="4732607"/>
            <a:ext cx="400636" cy="381093"/>
          </a:xfrm>
          <a:prstGeom prst="rect">
            <a:avLst/>
          </a:prstGeom>
        </p:spPr>
      </p:pic>
      <p:pic>
        <p:nvPicPr>
          <p:cNvPr id="74" name="Imagen 7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193994">
            <a:off x="2479137" y="5419855"/>
            <a:ext cx="400636" cy="381093"/>
          </a:xfrm>
          <a:prstGeom prst="rect">
            <a:avLst/>
          </a:prstGeom>
        </p:spPr>
      </p:pic>
      <p:pic>
        <p:nvPicPr>
          <p:cNvPr id="75" name="Imagen 7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193994">
            <a:off x="4075276" y="5740398"/>
            <a:ext cx="248236" cy="236127"/>
          </a:xfrm>
          <a:prstGeom prst="rect">
            <a:avLst/>
          </a:prstGeom>
        </p:spPr>
      </p:pic>
      <p:pic>
        <p:nvPicPr>
          <p:cNvPr id="76" name="Imagen 7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193994">
            <a:off x="3947429" y="4522721"/>
            <a:ext cx="248236" cy="236127"/>
          </a:xfrm>
          <a:prstGeom prst="rect">
            <a:avLst/>
          </a:prstGeom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19193994">
            <a:off x="3979310" y="4967726"/>
            <a:ext cx="211927" cy="194697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83618" y="2173599"/>
            <a:ext cx="400636" cy="381093"/>
          </a:xfrm>
          <a:prstGeom prst="rect">
            <a:avLst/>
          </a:prstGeom>
        </p:spPr>
      </p:pic>
      <p:pic>
        <p:nvPicPr>
          <p:cNvPr id="79" name="Imagen 7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41662" y="2463820"/>
            <a:ext cx="248236" cy="236127"/>
          </a:xfrm>
          <a:prstGeom prst="rect">
            <a:avLst/>
          </a:prstGeom>
        </p:spPr>
      </p:pic>
      <p:pic>
        <p:nvPicPr>
          <p:cNvPr id="80" name="Imagen 7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88821" y="2245201"/>
            <a:ext cx="211927" cy="194697"/>
          </a:xfrm>
          <a:prstGeom prst="rect">
            <a:avLst/>
          </a:prstGeom>
        </p:spPr>
      </p:pic>
      <p:pic>
        <p:nvPicPr>
          <p:cNvPr id="81" name="Imagen 8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8802" y="5568240"/>
            <a:ext cx="400636" cy="381093"/>
          </a:xfrm>
          <a:prstGeom prst="rect">
            <a:avLst/>
          </a:prstGeom>
        </p:spPr>
      </p:pic>
      <p:pic>
        <p:nvPicPr>
          <p:cNvPr id="82" name="Imagen 8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6846" y="5858461"/>
            <a:ext cx="248236" cy="236127"/>
          </a:xfrm>
          <a:prstGeom prst="rect">
            <a:avLst/>
          </a:prstGeom>
        </p:spPr>
      </p:pic>
      <p:pic>
        <p:nvPicPr>
          <p:cNvPr id="83" name="Imagen 8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4005" y="5639842"/>
            <a:ext cx="211927" cy="194697"/>
          </a:xfrm>
          <a:prstGeom prst="rect">
            <a:avLst/>
          </a:prstGeom>
        </p:spPr>
      </p:pic>
      <p:pic>
        <p:nvPicPr>
          <p:cNvPr id="84" name="Imagen 8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1602" y="3896441"/>
            <a:ext cx="400636" cy="381093"/>
          </a:xfrm>
          <a:prstGeom prst="rect">
            <a:avLst/>
          </a:prstGeom>
        </p:spPr>
      </p:pic>
      <p:pic>
        <p:nvPicPr>
          <p:cNvPr id="85" name="Imagen 8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113175" y="5919279"/>
            <a:ext cx="402785" cy="409361"/>
          </a:xfrm>
          <a:prstGeom prst="rect">
            <a:avLst/>
          </a:prstGeom>
        </p:spPr>
      </p:pic>
      <p:pic>
        <p:nvPicPr>
          <p:cNvPr id="86" name="Imagen 8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667143" y="1322065"/>
            <a:ext cx="424345" cy="485789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695665" y="1133538"/>
            <a:ext cx="497766" cy="567323"/>
          </a:xfrm>
          <a:prstGeom prst="rect">
            <a:avLst/>
          </a:prstGeom>
        </p:spPr>
      </p:pic>
      <p:pic>
        <p:nvPicPr>
          <p:cNvPr id="88" name="Imagen 8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92249" y="2640643"/>
            <a:ext cx="531489" cy="589207"/>
          </a:xfrm>
          <a:prstGeom prst="rect">
            <a:avLst/>
          </a:prstGeom>
        </p:spPr>
      </p:pic>
      <p:pic>
        <p:nvPicPr>
          <p:cNvPr id="89" name="Imagen 8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306476" y="5707770"/>
            <a:ext cx="510393" cy="528224"/>
          </a:xfrm>
          <a:prstGeom prst="rect">
            <a:avLst/>
          </a:prstGeom>
        </p:spPr>
      </p:pic>
      <p:pic>
        <p:nvPicPr>
          <p:cNvPr id="90" name="Imagen 8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506515" y="3229850"/>
            <a:ext cx="532164" cy="571402"/>
          </a:xfrm>
          <a:prstGeom prst="rect">
            <a:avLst/>
          </a:prstGeom>
        </p:spPr>
      </p:pic>
      <p:pic>
        <p:nvPicPr>
          <p:cNvPr id="91" name="Imagen 9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941489" y="887538"/>
            <a:ext cx="534712" cy="525372"/>
          </a:xfrm>
          <a:prstGeom prst="rect">
            <a:avLst/>
          </a:prstGeom>
        </p:spPr>
      </p:pic>
      <p:pic>
        <p:nvPicPr>
          <p:cNvPr id="92" name="Imagen 9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413905" y="4252087"/>
            <a:ext cx="606326" cy="649442"/>
          </a:xfrm>
          <a:prstGeom prst="rect">
            <a:avLst/>
          </a:prstGeom>
        </p:spPr>
      </p:pic>
      <p:pic>
        <p:nvPicPr>
          <p:cNvPr id="93" name="Imagen 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7391" y="3237131"/>
            <a:ext cx="798219" cy="754331"/>
          </a:xfrm>
          <a:prstGeom prst="rect">
            <a:avLst/>
          </a:prstGeom>
        </p:spPr>
      </p:pic>
      <p:pic>
        <p:nvPicPr>
          <p:cNvPr id="94" name="Imagen 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8013" y="3224654"/>
            <a:ext cx="798219" cy="754331"/>
          </a:xfrm>
          <a:prstGeom prst="rect">
            <a:avLst/>
          </a:prstGeom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2268" y="3226088"/>
            <a:ext cx="798219" cy="754331"/>
          </a:xfrm>
          <a:prstGeom prst="rect">
            <a:avLst/>
          </a:prstGeom>
        </p:spPr>
      </p:pic>
      <p:pic>
        <p:nvPicPr>
          <p:cNvPr id="96" name="Imagen 9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8324" y="3226996"/>
            <a:ext cx="798219" cy="754331"/>
          </a:xfrm>
          <a:prstGeom prst="rect">
            <a:avLst/>
          </a:prstGeom>
        </p:spPr>
      </p:pic>
      <p:pic>
        <p:nvPicPr>
          <p:cNvPr id="97" name="Imagen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6246" y="3229850"/>
            <a:ext cx="798219" cy="754331"/>
          </a:xfrm>
          <a:prstGeom prst="rect">
            <a:avLst/>
          </a:prstGeom>
        </p:spPr>
      </p:pic>
      <p:pic>
        <p:nvPicPr>
          <p:cNvPr id="98" name="Imagen 9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6227478" y="5552573"/>
            <a:ext cx="798219" cy="754331"/>
          </a:xfrm>
          <a:prstGeom prst="rect">
            <a:avLst/>
          </a:prstGeom>
        </p:spPr>
      </p:pic>
      <p:pic>
        <p:nvPicPr>
          <p:cNvPr id="99" name="Imagen 9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7074028" y="5557820"/>
            <a:ext cx="798219" cy="754331"/>
          </a:xfrm>
          <a:prstGeom prst="rect">
            <a:avLst/>
          </a:prstGeom>
        </p:spPr>
      </p:pic>
      <p:pic>
        <p:nvPicPr>
          <p:cNvPr id="100" name="Imagen 9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7951738" y="5565070"/>
            <a:ext cx="798219" cy="754331"/>
          </a:xfrm>
          <a:prstGeom prst="rect">
            <a:avLst/>
          </a:prstGeom>
        </p:spPr>
      </p:pic>
      <p:pic>
        <p:nvPicPr>
          <p:cNvPr id="101" name="Imagen 1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8819726" y="5565069"/>
            <a:ext cx="798219" cy="75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3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4 Marcador de contenido"/>
          <p:cNvSpPr>
            <a:spLocks noGrp="1"/>
          </p:cNvSpPr>
          <p:nvPr>
            <p:ph idx="1"/>
          </p:nvPr>
        </p:nvSpPr>
        <p:spPr>
          <a:xfrm>
            <a:off x="217962" y="5131994"/>
            <a:ext cx="11233248" cy="936104"/>
          </a:xfrm>
        </p:spPr>
        <p:txBody>
          <a:bodyPr>
            <a:noAutofit/>
          </a:bodyPr>
          <a:lstStyle/>
          <a:p>
            <a:r>
              <a:rPr lang="es-CL" sz="1600" b="1" dirty="0" smtClean="0">
                <a:latin typeface="Century Gothic" panose="020B0502020202020204" pitchFamily="34" charset="0"/>
                <a:cs typeface="Arial" pitchFamily="34" charset="0"/>
              </a:rPr>
              <a:t>Plazo </a:t>
            </a:r>
            <a:r>
              <a:rPr lang="es-CL" sz="1600" b="1" dirty="0">
                <a:latin typeface="Century Gothic" panose="020B0502020202020204" pitchFamily="34" charset="0"/>
                <a:cs typeface="Arial" pitchFamily="34" charset="0"/>
              </a:rPr>
              <a:t>de Implementación</a:t>
            </a:r>
            <a:r>
              <a:rPr lang="es-CL" sz="1600" dirty="0">
                <a:latin typeface="Century Gothic" panose="020B0502020202020204" pitchFamily="34" charset="0"/>
                <a:cs typeface="Arial" pitchFamily="34" charset="0"/>
              </a:rPr>
              <a:t>: </a:t>
            </a:r>
            <a:r>
              <a:rPr lang="es-CL" sz="1600" dirty="0" smtClean="0">
                <a:latin typeface="Century Gothic" panose="020B0502020202020204" pitchFamily="34" charset="0"/>
                <a:cs typeface="Arial" pitchFamily="34" charset="0"/>
              </a:rPr>
              <a:t>posterior a la asamblea</a:t>
            </a:r>
            <a:endParaRPr lang="es-CL" sz="1600" dirty="0">
              <a:latin typeface="Century Gothic" panose="020B0502020202020204" pitchFamily="34" charset="0"/>
              <a:cs typeface="Arial" pitchFamily="34" charset="0"/>
            </a:endParaRPr>
          </a:p>
          <a:p>
            <a:r>
              <a:rPr lang="es-CL" sz="1600" b="1" dirty="0">
                <a:latin typeface="Century Gothic" panose="020B0502020202020204" pitchFamily="34" charset="0"/>
                <a:cs typeface="Arial" pitchFamily="34" charset="0"/>
              </a:rPr>
              <a:t>Responsable:</a:t>
            </a:r>
            <a:r>
              <a:rPr lang="es-CL" sz="1600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s-CL" sz="1600" dirty="0" smtClean="0">
                <a:latin typeface="Century Gothic" panose="020B0502020202020204" pitchFamily="34" charset="0"/>
                <a:cs typeface="Arial" pitchFamily="34" charset="0"/>
              </a:rPr>
              <a:t>Directiva Sindical.</a:t>
            </a:r>
            <a:endParaRPr lang="es-CL" sz="1600" dirty="0">
              <a:latin typeface="Century Gothic" panose="020B0502020202020204" pitchFamily="34" charset="0"/>
              <a:cs typeface="Arial" pitchFamily="34" charset="0"/>
            </a:endParaRPr>
          </a:p>
          <a:p>
            <a:pPr>
              <a:buNone/>
            </a:pPr>
            <a:endParaRPr lang="es-CL" sz="1600" dirty="0">
              <a:latin typeface="Century Gothic" panose="020B0502020202020204" pitchFamily="34" charset="0"/>
            </a:endParaRPr>
          </a:p>
          <a:p>
            <a:pPr>
              <a:buNone/>
            </a:pPr>
            <a:endParaRPr lang="es-CL" sz="1600" dirty="0">
              <a:latin typeface="Century Gothic" panose="020B0502020202020204" pitchFamily="34" charset="0"/>
            </a:endParaRPr>
          </a:p>
          <a:p>
            <a:endParaRPr lang="es-CL" sz="1600" dirty="0">
              <a:latin typeface="Century Gothic" panose="020B0502020202020204" pitchFamily="34" charset="0"/>
            </a:endParaRPr>
          </a:p>
          <a:p>
            <a:pPr>
              <a:buNone/>
            </a:pPr>
            <a:endParaRPr lang="es-CL" sz="1600" dirty="0">
              <a:latin typeface="Century Gothic" panose="020B0502020202020204" pitchFamily="34" charset="0"/>
            </a:endParaRPr>
          </a:p>
        </p:txBody>
      </p:sp>
      <p:sp>
        <p:nvSpPr>
          <p:cNvPr id="6" name="4 Marcador de contenido"/>
          <p:cNvSpPr txBox="1">
            <a:spLocks/>
          </p:cNvSpPr>
          <p:nvPr/>
        </p:nvSpPr>
        <p:spPr>
          <a:xfrm>
            <a:off x="143338" y="837656"/>
            <a:ext cx="11905323" cy="40882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s-CL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Alcance: </a:t>
            </a:r>
          </a:p>
          <a:p>
            <a:pPr lvl="0" defTabSz="457200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Asistencia para los trabajadores en situaciones especiales de emergencia o necesidad de ayuda fuera de los espacios generados por el instrumento colectivo como el FAM, cuotas mortuorias o fondo de solidaridad.</a:t>
            </a:r>
          </a:p>
          <a:p>
            <a:endParaRPr lang="es-ES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¿Como Funcionara?</a:t>
            </a:r>
          </a:p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 aplicara un descuento en </a:t>
            </a: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la remuneración del mes siguiente de acontecido el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hecho de $500. 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Para la transparencia de esta misma, el suceso será validado por un Dirigente Sindical o Delegado Sindical dentro de las 48 horas de transcurrida la situación.  Estos eventos serán evaluados directamente por la Comisión de Bienestar.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 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 fondo se considerará en los siguientes casos: </a:t>
            </a:r>
            <a:endParaRPr lang="es-ES" b="1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Catástrofes Naturales: Aluviones, Terremotos, Inundaciones,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Incendios. 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endParaRPr lang="es-ES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 </a:t>
            </a: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cualquiera de estas consecuencias,  la ayuda irá materializada en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:</a:t>
            </a:r>
          </a:p>
          <a:p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Muebles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Enseres </a:t>
            </a: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Básicos; Cama, Ropa de cama, Comedor, Cocina,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Calefón.</a:t>
            </a:r>
            <a:endParaRPr lang="es-ES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Restricciones:</a:t>
            </a:r>
            <a:endParaRPr lang="es-CL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 caso de activarse el Fondo Solidario de la Empresa Claro Chile, el nuestro no se habilitará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., No se entregara aportes </a:t>
            </a:r>
            <a:r>
              <a:rPr lang="es-ES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 Dinero.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lvl="0" defTabSz="457200">
              <a:defRPr/>
            </a:pPr>
            <a:endParaRPr lang="es-E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lvl="0" defTabSz="457200">
              <a:defRPr/>
            </a:pP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lvl="0" defTabSz="457200">
              <a:defRPr/>
            </a:pP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algn="just" defTabSz="457200">
              <a:spcBef>
                <a:spcPct val="20000"/>
              </a:spcBef>
            </a:pPr>
            <a:r>
              <a:rPr lang="es-CL" sz="1600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		</a:t>
            </a:r>
            <a:r>
              <a:rPr lang="es-CL" b="1" dirty="0">
                <a:solidFill>
                  <a:prstClr val="black"/>
                </a:solidFill>
                <a:latin typeface="Century Gothic" panose="020B0502020202020204" pitchFamily="34" charset="0"/>
                <a:cs typeface="Arial" pitchFamily="34" charset="0"/>
              </a:rPr>
              <a:t>		</a:t>
            </a:r>
            <a:endParaRPr lang="es-CL" dirty="0">
              <a:solidFill>
                <a:prstClr val="black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8" name="4 Marcador de contenido"/>
          <p:cNvSpPr txBox="1">
            <a:spLocks/>
          </p:cNvSpPr>
          <p:nvPr/>
        </p:nvSpPr>
        <p:spPr>
          <a:xfrm>
            <a:off x="6561157" y="5359538"/>
            <a:ext cx="5295483" cy="481016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indent="-342900" defTabSz="457200">
              <a:spcBef>
                <a:spcPct val="20000"/>
              </a:spcBef>
              <a:defRPr/>
            </a:pPr>
            <a:r>
              <a:rPr lang="es-CL" sz="2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Costo:   </a:t>
            </a:r>
            <a:r>
              <a:rPr lang="es-CL" sz="2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$ 500.- por socio por evento</a:t>
            </a:r>
            <a:endParaRPr lang="es-CL" sz="20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35360" y="6160941"/>
            <a:ext cx="1152128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s-CL"/>
            </a:defPPr>
            <a:lvl1pPr>
              <a:defRPr sz="1600" b="1">
                <a:latin typeface="Century Gothic" panose="020B0502020202020204" pitchFamily="34" charset="0"/>
                <a:cs typeface="Arial" pitchFamily="34" charset="0"/>
              </a:defRPr>
            </a:lvl1pPr>
          </a:lstStyle>
          <a:p>
            <a:r>
              <a:rPr lang="es-CL" dirty="0"/>
              <a:t>Proyecto Asociado:  </a:t>
            </a:r>
            <a:r>
              <a:rPr lang="es-CL" b="0" dirty="0" smtClean="0"/>
              <a:t>Crecimiento Beneficios Sindicato Claro.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154517" y="85192"/>
            <a:ext cx="11905323" cy="679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17962" y="-4960"/>
            <a:ext cx="1176261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Fondo Sindical Solidario</a:t>
            </a:r>
          </a:p>
          <a:p>
            <a:pPr algn="l"/>
            <a:r>
              <a:rPr lang="es-CL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Sindicato de Trabajadores de Empresa Claro Chile S.A</a:t>
            </a:r>
            <a:endParaRPr lang="es-CL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5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Qualcomm_Template_4x3_Standard.v4.20130508</Template>
  <TotalTime>21831</TotalTime>
  <Words>624</Words>
  <Application>Microsoft Office PowerPoint</Application>
  <PresentationFormat>Panorámica</PresentationFormat>
  <Paragraphs>145</Paragraphs>
  <Slides>8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Browallia New</vt:lpstr>
      <vt:lpstr>Calibri</vt:lpstr>
      <vt:lpstr>Century Gothic</vt:lpstr>
      <vt:lpstr>Qualcomm Office Regular</vt:lpstr>
      <vt:lpstr>Trebuchet MS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Centro Recreativo Sindical</vt:lpstr>
      <vt:lpstr>Presentación de PowerPoint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Moran Vargas Victor Manuel;Agustin Rogberg</dc:creator>
  <cp:lastModifiedBy>Martinez Valenzuela Mauricio Alejandro, CLAROCHILE</cp:lastModifiedBy>
  <cp:revision>971</cp:revision>
  <dcterms:created xsi:type="dcterms:W3CDTF">2013-05-31T17:26:45Z</dcterms:created>
  <dcterms:modified xsi:type="dcterms:W3CDTF">2019-05-02T22:52:43Z</dcterms:modified>
</cp:coreProperties>
</file>